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601200" cy="12801600" type="A3"/>
  <p:notesSz cx="9939338" cy="1436846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8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9"/>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5"/>
            <a:ext cx="7200900" cy="3090755"/>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1106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58135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60" y="681568"/>
            <a:ext cx="2070258"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8"/>
            <a:ext cx="6090762"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29881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197172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3"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3" y="8567001"/>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752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42438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4"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6" y="3138172"/>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6" y="4676141"/>
            <a:ext cx="4061757"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2"/>
            <a:ext cx="4081762"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1"/>
            <a:ext cx="4081762"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82132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82691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41553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8"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1"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1"/>
            <a:ext cx="3096638"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2187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8"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1"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1"/>
            <a:ext cx="3096638"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4251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4"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4"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91"/>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3"/>
          </p:nvPr>
        </p:nvSpPr>
        <p:spPr>
          <a:xfrm>
            <a:off x="3180399" y="11865191"/>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91"/>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974988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EA62143-69D9-CB76-8B53-09F1125F7A88}"/>
              </a:ext>
            </a:extLst>
          </p:cNvPr>
          <p:cNvPicPr>
            <a:picLocks noChangeAspect="1"/>
          </p:cNvPicPr>
          <p:nvPr/>
        </p:nvPicPr>
        <p:blipFill rotWithShape="1">
          <a:blip r:embed="rId2">
            <a:extLst>
              <a:ext uri="{28A0092B-C50C-407E-A947-70E740481C1C}">
                <a14:useLocalDpi xmlns:a14="http://schemas.microsoft.com/office/drawing/2010/main" val="0"/>
              </a:ext>
            </a:extLst>
          </a:blip>
          <a:srcRect l="1558" r="7968"/>
          <a:stretch/>
        </p:blipFill>
        <p:spPr>
          <a:xfrm>
            <a:off x="38859" y="1314646"/>
            <a:ext cx="5181601" cy="3819201"/>
          </a:xfrm>
          <a:prstGeom prst="rect">
            <a:avLst/>
          </a:prstGeom>
        </p:spPr>
      </p:pic>
      <p:sp>
        <p:nvSpPr>
          <p:cNvPr id="10" name="テキスト ボックス 9">
            <a:extLst>
              <a:ext uri="{FF2B5EF4-FFF2-40B4-BE49-F238E27FC236}">
                <a16:creationId xmlns:a16="http://schemas.microsoft.com/office/drawing/2014/main" id="{64DACDB7-47F7-0C83-19AE-43CC6F520B88}"/>
              </a:ext>
            </a:extLst>
          </p:cNvPr>
          <p:cNvSpPr txBox="1"/>
          <p:nvPr/>
        </p:nvSpPr>
        <p:spPr>
          <a:xfrm>
            <a:off x="2349368" y="365366"/>
            <a:ext cx="7044014" cy="1015663"/>
          </a:xfrm>
          <a:prstGeom prst="rect">
            <a:avLst/>
          </a:prstGeom>
          <a:noFill/>
        </p:spPr>
        <p:txBody>
          <a:bodyPr wrap="square" rtlCol="0">
            <a:spAutoFit/>
          </a:bodyPr>
          <a:lstStyle/>
          <a:p>
            <a:r>
              <a:rPr kumimoji="1" lang="ja-JP" altLang="en-US" sz="6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金曜サロンスペシャル</a:t>
            </a:r>
          </a:p>
        </p:txBody>
      </p:sp>
      <p:sp>
        <p:nvSpPr>
          <p:cNvPr id="11" name="テキスト ボックス 10">
            <a:extLst>
              <a:ext uri="{FF2B5EF4-FFF2-40B4-BE49-F238E27FC236}">
                <a16:creationId xmlns:a16="http://schemas.microsoft.com/office/drawing/2014/main" id="{2A536EF8-D234-E7F2-2F34-B5E8D5C78E3D}"/>
              </a:ext>
            </a:extLst>
          </p:cNvPr>
          <p:cNvSpPr txBox="1"/>
          <p:nvPr/>
        </p:nvSpPr>
        <p:spPr>
          <a:xfrm>
            <a:off x="2980993" y="2733612"/>
            <a:ext cx="5337533" cy="1323439"/>
          </a:xfrm>
          <a:prstGeom prst="rect">
            <a:avLst/>
          </a:prstGeom>
          <a:noFill/>
        </p:spPr>
        <p:txBody>
          <a:bodyPr wrap="square" rtlCol="0">
            <a:spAutoFit/>
          </a:bodyPr>
          <a:lstStyle/>
          <a:p>
            <a:r>
              <a:rPr kumimoji="1" lang="ja-JP" altLang="en-US" sz="4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ソーラーシェアリングで持続可能な農業経営</a:t>
            </a:r>
          </a:p>
        </p:txBody>
      </p:sp>
      <p:sp>
        <p:nvSpPr>
          <p:cNvPr id="12" name="テキスト ボックス 11">
            <a:extLst>
              <a:ext uri="{FF2B5EF4-FFF2-40B4-BE49-F238E27FC236}">
                <a16:creationId xmlns:a16="http://schemas.microsoft.com/office/drawing/2014/main" id="{690D1589-9D33-0DFE-5BA3-B890AE8DA95D}"/>
              </a:ext>
            </a:extLst>
          </p:cNvPr>
          <p:cNvSpPr txBox="1"/>
          <p:nvPr/>
        </p:nvSpPr>
        <p:spPr>
          <a:xfrm>
            <a:off x="367839" y="0"/>
            <a:ext cx="2255882" cy="1323439"/>
          </a:xfrm>
          <a:prstGeom prst="rect">
            <a:avLst/>
          </a:prstGeom>
          <a:noFill/>
        </p:spPr>
        <p:txBody>
          <a:bodyPr wrap="square" rtlCol="0">
            <a:spAutoFit/>
          </a:bodyPr>
          <a:lstStyle/>
          <a:p>
            <a:r>
              <a:rPr kumimoji="1" lang="en-US" altLang="ja-JP" sz="8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9</a:t>
            </a:r>
            <a:r>
              <a:rPr kumimoji="1" lang="ja-JP" altLang="en-US" sz="8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月</a:t>
            </a:r>
          </a:p>
        </p:txBody>
      </p:sp>
      <p:pic>
        <p:nvPicPr>
          <p:cNvPr id="7" name="図 6">
            <a:extLst>
              <a:ext uri="{FF2B5EF4-FFF2-40B4-BE49-F238E27FC236}">
                <a16:creationId xmlns:a16="http://schemas.microsoft.com/office/drawing/2014/main" id="{28533C76-B29E-B79E-8439-6A62B605E80C}"/>
              </a:ext>
            </a:extLst>
          </p:cNvPr>
          <p:cNvPicPr>
            <a:picLocks noChangeAspect="1"/>
          </p:cNvPicPr>
          <p:nvPr/>
        </p:nvPicPr>
        <p:blipFill rotWithShape="1">
          <a:blip r:embed="rId3">
            <a:extLst>
              <a:ext uri="{28A0092B-C50C-407E-A947-70E740481C1C}">
                <a14:useLocalDpi xmlns:a14="http://schemas.microsoft.com/office/drawing/2010/main" val="0"/>
              </a:ext>
            </a:extLst>
          </a:blip>
          <a:srcRect t="12693" b="52620"/>
          <a:stretch/>
        </p:blipFill>
        <p:spPr>
          <a:xfrm>
            <a:off x="0" y="5076257"/>
            <a:ext cx="9667852" cy="4694276"/>
          </a:xfrm>
          <a:prstGeom prst="rect">
            <a:avLst/>
          </a:prstGeom>
        </p:spPr>
      </p:pic>
      <p:sp>
        <p:nvSpPr>
          <p:cNvPr id="16" name="テキスト ボックス 15">
            <a:extLst>
              <a:ext uri="{FF2B5EF4-FFF2-40B4-BE49-F238E27FC236}">
                <a16:creationId xmlns:a16="http://schemas.microsoft.com/office/drawing/2014/main" id="{68513CD2-4005-CB43-3498-ECEA7348F86C}"/>
              </a:ext>
            </a:extLst>
          </p:cNvPr>
          <p:cNvSpPr txBox="1"/>
          <p:nvPr/>
        </p:nvSpPr>
        <p:spPr>
          <a:xfrm>
            <a:off x="294292" y="5362701"/>
            <a:ext cx="8961267" cy="4247317"/>
          </a:xfrm>
          <a:prstGeom prst="rect">
            <a:avLst/>
          </a:prstGeom>
          <a:noFill/>
        </p:spPr>
        <p:txBody>
          <a:bodyPr wrap="square">
            <a:spAutoFit/>
          </a:bodyPr>
          <a:lstStyle/>
          <a:p>
            <a:pPr algn="just"/>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en-US"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9</a:t>
            </a:r>
            <a:r>
              <a:rPr lang="ja-JP" altLang="en-US"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月の金曜サロンスペシャルは、小田原かなごてファーム代表の小山田大和さんにお話いただきました。</a:t>
            </a:r>
            <a:endParaRPr lang="en-US"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r>
              <a:rPr lang="ja-JP" altLang="en-US"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元郵便局員の小山田さんは、東日本大震災と原発事故が人生の転機となり、農業と再生可能エネルギーに取り組む覚悟を固め、農業や自然エネルギーを組み合わせて地域の再生、地方再生事業を事業として行うに至ったとのことです。</a:t>
            </a:r>
          </a:p>
          <a:p>
            <a:pPr algn="just"/>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小山田さんは、収入面の厳しさ、就農人口の高齢化や減少により休耕地や休耕地寸前の農地が増加している農業の危機的現状を知ってしまった時に、「見なかったことにする」、「自分で何とかしようとする」の二つの選択肢の内、後者を選択して、縄文の時代から連綿と続く日本のコミュニティの、文化・風土・風習の基である農業を持続可能なものにして将来につなげていこう、農業を守ることはこの国のコミュニティが壊れることを防ぐことになると行動を起こしました。</a:t>
            </a:r>
          </a:p>
          <a:p>
            <a:pPr indent="152400" algn="just"/>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最後にソーラーシェアリングとは、農地の上にソーラーパネルを設置して太陽の光を発電と農業でシェアする、農業を経済的に立て直す、「儲かる農業」にするためのツールであり、今後もこの持続可能な農業への</a:t>
            </a:r>
            <a:r>
              <a:rPr lang="en-US"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SDG</a:t>
            </a:r>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ｓな取り組みを積極的に進めていきたいと、熱い想いを語られました。</a:t>
            </a:r>
          </a:p>
        </p:txBody>
      </p:sp>
      <p:pic>
        <p:nvPicPr>
          <p:cNvPr id="19" name="図 18">
            <a:extLst>
              <a:ext uri="{FF2B5EF4-FFF2-40B4-BE49-F238E27FC236}">
                <a16:creationId xmlns:a16="http://schemas.microsoft.com/office/drawing/2014/main" id="{2EFE2478-7DC7-E83E-BF14-FDFD30AFC09B}"/>
              </a:ext>
            </a:extLst>
          </p:cNvPr>
          <p:cNvPicPr>
            <a:picLocks noChangeAspect="1"/>
          </p:cNvPicPr>
          <p:nvPr/>
        </p:nvPicPr>
        <p:blipFill>
          <a:blip r:embed="rId4">
            <a:extLst>
              <a:ext uri="{28A0092B-C50C-407E-A947-70E740481C1C}">
                <a14:useLocalDpi xmlns:a14="http://schemas.microsoft.com/office/drawing/2010/main" val="0"/>
              </a:ext>
            </a:extLst>
          </a:blip>
          <a:srcRect l="5556" r="5556"/>
          <a:stretch/>
        </p:blipFill>
        <p:spPr>
          <a:xfrm>
            <a:off x="783960" y="10067990"/>
            <a:ext cx="3145896" cy="2359421"/>
          </a:xfrm>
          <a:prstGeom prst="roundRect">
            <a:avLst/>
          </a:prstGeom>
        </p:spPr>
      </p:pic>
      <p:sp>
        <p:nvSpPr>
          <p:cNvPr id="21" name="テキスト ボックス 20">
            <a:extLst>
              <a:ext uri="{FF2B5EF4-FFF2-40B4-BE49-F238E27FC236}">
                <a16:creationId xmlns:a16="http://schemas.microsoft.com/office/drawing/2014/main" id="{D4A092BC-A9DA-B9F6-06BE-2AB7A42DE188}"/>
              </a:ext>
            </a:extLst>
          </p:cNvPr>
          <p:cNvSpPr txBox="1"/>
          <p:nvPr/>
        </p:nvSpPr>
        <p:spPr>
          <a:xfrm>
            <a:off x="2478876" y="143375"/>
            <a:ext cx="3529675" cy="369332"/>
          </a:xfrm>
          <a:prstGeom prst="rect">
            <a:avLst/>
          </a:prstGeom>
          <a:noFill/>
        </p:spPr>
        <p:txBody>
          <a:bodyPr wrap="square" rtlCol="0">
            <a:spAutoFit/>
          </a:bodyPr>
          <a:lstStyle/>
          <a:p>
            <a:r>
              <a:rPr kumimoji="1" lang="ja-JP" altLang="en-US" dirty="0">
                <a:ln w="3175">
                  <a:solidFill>
                    <a:srgbClr val="C00000"/>
                  </a:solidFill>
                </a:ln>
                <a:solidFill>
                  <a:schemeClr val="bg1"/>
                </a:solidFill>
                <a:latin typeface="HGP創英角ﾎﾟｯﾌﾟ体" panose="040B0A00000000000000" pitchFamily="50" charset="-128"/>
                <a:ea typeface="HGP創英角ﾎﾟｯﾌﾟ体" panose="040B0A00000000000000" pitchFamily="50" charset="-128"/>
              </a:rPr>
              <a:t>誰でも自由に楽しくおしゃべり</a:t>
            </a:r>
          </a:p>
        </p:txBody>
      </p:sp>
      <p:pic>
        <p:nvPicPr>
          <p:cNvPr id="17" name="図 16">
            <a:extLst>
              <a:ext uri="{FF2B5EF4-FFF2-40B4-BE49-F238E27FC236}">
                <a16:creationId xmlns:a16="http://schemas.microsoft.com/office/drawing/2014/main" id="{7E7BA27E-0AEF-E7A8-14DD-203D56E9B532}"/>
              </a:ext>
            </a:extLst>
          </p:cNvPr>
          <p:cNvPicPr>
            <a:picLocks noChangeAspect="1"/>
          </p:cNvPicPr>
          <p:nvPr/>
        </p:nvPicPr>
        <p:blipFill rotWithShape="1">
          <a:blip r:embed="rId5">
            <a:extLst>
              <a:ext uri="{28A0092B-C50C-407E-A947-70E740481C1C}">
                <a14:useLocalDpi xmlns:a14="http://schemas.microsoft.com/office/drawing/2010/main" val="0"/>
              </a:ext>
            </a:extLst>
          </a:blip>
          <a:srcRect l="35050" t="-164" r="8964" b="164"/>
          <a:stretch/>
        </p:blipFill>
        <p:spPr>
          <a:xfrm>
            <a:off x="7700249" y="3063688"/>
            <a:ext cx="1555310" cy="1852054"/>
          </a:xfrm>
          <a:prstGeom prst="ellipse">
            <a:avLst/>
          </a:prstGeom>
        </p:spPr>
      </p:pic>
      <p:sp>
        <p:nvSpPr>
          <p:cNvPr id="23" name="テキスト ボックス 413">
            <a:extLst>
              <a:ext uri="{FF2B5EF4-FFF2-40B4-BE49-F238E27FC236}">
                <a16:creationId xmlns:a16="http://schemas.microsoft.com/office/drawing/2014/main" id="{577B6D57-BCBA-5CF8-2819-937ECA86A2F9}"/>
              </a:ext>
            </a:extLst>
          </p:cNvPr>
          <p:cNvSpPr txBox="1"/>
          <p:nvPr/>
        </p:nvSpPr>
        <p:spPr>
          <a:xfrm>
            <a:off x="6893708" y="11990241"/>
            <a:ext cx="2677883" cy="566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100" kern="100" dirty="0">
                <a:latin typeface="Century" panose="02040604050505020304" pitchFamily="18" charset="0"/>
                <a:ea typeface="HGP創英角ﾎﾟｯﾌﾟ体" panose="040B0A00000000000000" pitchFamily="50" charset="-128"/>
                <a:cs typeface="Times New Roman" panose="02020603050405020304" pitchFamily="18" charset="0"/>
              </a:rPr>
              <a:t>市民活動サポートセンターブログ　</a:t>
            </a:r>
            <a:endParaRPr lang="ja-JP" altLang="en-US" sz="11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sz="1100" b="1" kern="100" dirty="0">
                <a:latin typeface="HGP明朝E" panose="02020900000000000000" pitchFamily="18" charset="-128"/>
                <a:ea typeface="HGP明朝E" panose="02020900000000000000" pitchFamily="18" charset="-128"/>
                <a:cs typeface="Times New Roman" panose="02020603050405020304" pitchFamily="18" charset="0"/>
              </a:rPr>
              <a:t>https://i-inagi-support.org/</a:t>
            </a:r>
            <a:endParaRPr lang="ja-JP" altLang="en-US" sz="1100" b="1" kern="100" dirty="0">
              <a:latin typeface="HGP明朝E" panose="02020900000000000000" pitchFamily="18" charset="-128"/>
              <a:ea typeface="HGP明朝E" panose="020209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03020667-E184-4A58-CB3C-829C9005AFA8}"/>
              </a:ext>
            </a:extLst>
          </p:cNvPr>
          <p:cNvSpPr txBox="1"/>
          <p:nvPr/>
        </p:nvSpPr>
        <p:spPr>
          <a:xfrm>
            <a:off x="4330321" y="1984086"/>
            <a:ext cx="5337533" cy="584775"/>
          </a:xfrm>
          <a:prstGeom prst="rect">
            <a:avLst/>
          </a:prstGeom>
          <a:noFill/>
        </p:spPr>
        <p:txBody>
          <a:bodyPr wrap="square" rtlCol="0">
            <a:spAutoFit/>
          </a:bodyPr>
          <a:lstStyle/>
          <a:p>
            <a:r>
              <a:rPr kumimoji="1" lang="ja-JP" altLang="en-US" sz="32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食とエネルギーの地産地消</a:t>
            </a:r>
          </a:p>
        </p:txBody>
      </p:sp>
      <p:sp>
        <p:nvSpPr>
          <p:cNvPr id="4" name="四角形: 上の 2 つの角を丸める 3">
            <a:extLst>
              <a:ext uri="{FF2B5EF4-FFF2-40B4-BE49-F238E27FC236}">
                <a16:creationId xmlns:a16="http://schemas.microsoft.com/office/drawing/2014/main" id="{E33E6244-DB9A-F233-3AEC-608299EBAD5F}"/>
              </a:ext>
            </a:extLst>
          </p:cNvPr>
          <p:cNvSpPr/>
          <p:nvPr/>
        </p:nvSpPr>
        <p:spPr>
          <a:xfrm>
            <a:off x="592667" y="4287183"/>
            <a:ext cx="3528483" cy="678030"/>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EB4EC38-14C6-9812-4C01-0507FAABF57E}"/>
              </a:ext>
            </a:extLst>
          </p:cNvPr>
          <p:cNvSpPr txBox="1"/>
          <p:nvPr/>
        </p:nvSpPr>
        <p:spPr>
          <a:xfrm>
            <a:off x="633599" y="4336998"/>
            <a:ext cx="3826934"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kumimoji="1" lang="ja-JP" altLang="en-US" dirty="0">
                <a:ln w="0"/>
                <a:solidFill>
                  <a:schemeClr val="accent1"/>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小田原かなごてファーム代表</a:t>
            </a:r>
            <a:endParaRPr kumimoji="1" lang="en-US" altLang="ja-JP" dirty="0">
              <a:ln w="0"/>
              <a:solidFill>
                <a:schemeClr val="accent1"/>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a:p>
            <a:r>
              <a:rPr kumimoji="1" lang="ja-JP" altLang="en-US" dirty="0">
                <a:ln w="0"/>
                <a:solidFill>
                  <a:schemeClr val="accent1"/>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　　　　　　　　　小山田大和さん</a:t>
            </a:r>
            <a:endParaRPr lang="ja-JP" altLang="en-US" dirty="0">
              <a:ln w="0"/>
              <a:solidFill>
                <a:schemeClr val="accent1"/>
              </a:solidFill>
              <a:effectLst>
                <a:outerShdw blurRad="38100" dist="25400" dir="5400000" algn="ctr" rotWithShape="0">
                  <a:srgbClr val="6E747A">
                    <a:alpha val="43000"/>
                  </a:srgbClr>
                </a:outerShdw>
              </a:effectLst>
            </a:endParaRPr>
          </a:p>
        </p:txBody>
      </p:sp>
      <p:pic>
        <p:nvPicPr>
          <p:cNvPr id="3" name="図 2">
            <a:extLst>
              <a:ext uri="{FF2B5EF4-FFF2-40B4-BE49-F238E27FC236}">
                <a16:creationId xmlns:a16="http://schemas.microsoft.com/office/drawing/2014/main" id="{19A206D1-5276-838B-68C4-C915BCE2C11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8322" y="9985055"/>
            <a:ext cx="2469405" cy="1852054"/>
          </a:xfrm>
          <a:prstGeom prst="rect">
            <a:avLst/>
          </a:prstGeom>
        </p:spPr>
      </p:pic>
      <p:pic>
        <p:nvPicPr>
          <p:cNvPr id="6" name="図 5">
            <a:extLst>
              <a:ext uri="{FF2B5EF4-FFF2-40B4-BE49-F238E27FC236}">
                <a16:creationId xmlns:a16="http://schemas.microsoft.com/office/drawing/2014/main" id="{BAC50042-8918-1A74-04D5-9BC45908CAA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32086" y="9986022"/>
            <a:ext cx="1794925" cy="2537440"/>
          </a:xfrm>
          <a:prstGeom prst="rect">
            <a:avLst/>
          </a:prstGeom>
        </p:spPr>
      </p:pic>
    </p:spTree>
    <p:extLst>
      <p:ext uri="{BB962C8B-B14F-4D97-AF65-F5344CB8AC3E}">
        <p14:creationId xmlns:p14="http://schemas.microsoft.com/office/powerpoint/2010/main" val="8503311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225</TotalTime>
  <Words>311</Words>
  <Application>Microsoft Office PowerPoint</Application>
  <PresentationFormat>A3 297x420 mm</PresentationFormat>
  <Paragraphs>13</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HGP創英角ｺﾞｼｯｸUB</vt:lpstr>
      <vt:lpstr>HGP創英角ﾎﾟｯﾌﾟ体</vt:lpstr>
      <vt:lpstr>HGP明朝E</vt:lpstr>
      <vt:lpstr>HGS創英角ｺﾞｼｯｸUB</vt:lpstr>
      <vt:lpstr>Arial</vt:lpstr>
      <vt:lpstr>Calibri</vt:lpstr>
      <vt:lpstr>Calibri Light</vt:lpstr>
      <vt:lpstr>Century</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貸出用</dc:creator>
  <cp:lastModifiedBy>貸出用</cp:lastModifiedBy>
  <cp:revision>6</cp:revision>
  <cp:lastPrinted>2023-09-08T01:15:49Z</cp:lastPrinted>
  <dcterms:created xsi:type="dcterms:W3CDTF">2023-07-10T05:45:21Z</dcterms:created>
  <dcterms:modified xsi:type="dcterms:W3CDTF">2023-09-08T02:34:43Z</dcterms:modified>
</cp:coreProperties>
</file>