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353" r:id="rId2"/>
    <p:sldId id="345" r:id="rId3"/>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5F0A135B-E1D8-48EF-AAFE-093AFF9B4CF4}">
          <p14:sldIdLst>
            <p14:sldId id="353"/>
            <p14:sldId id="345"/>
          </p14:sldIdLst>
        </p14:section>
        <p14:section name="タイトルなしのセクション" id="{B62AB656-72FA-443E-A770-772B0283934E}">
          <p14:sldIdLst/>
        </p14:section>
      </p14:sectionLst>
    </p:ex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3399"/>
    <a:srgbClr val="CCFFCC"/>
    <a:srgbClr val="66FF33"/>
    <a:srgbClr val="33CC33"/>
    <a:srgbClr val="FFFFCC"/>
    <a:srgbClr val="FFFFFF"/>
    <a:srgbClr val="CCFF99"/>
    <a:srgbClr val="0099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3" autoAdjust="0"/>
    <p:restoredTop sz="94660"/>
  </p:normalViewPr>
  <p:slideViewPr>
    <p:cSldViewPr snapToGrid="0" showGuides="1">
      <p:cViewPr varScale="1">
        <p:scale>
          <a:sx n="42" d="100"/>
          <a:sy n="42" d="100"/>
        </p:scale>
        <p:origin x="2136" y="40"/>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FE4C33B-D75E-451A-869A-AA3F020E9562}" type="datetimeFigureOut">
              <a:rPr kumimoji="1" lang="ja-JP" altLang="en-US" smtClean="0"/>
              <a:t>2025/6/14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2267598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FE4C33B-D75E-451A-869A-AA3F020E9562}" type="datetimeFigureOut">
              <a:rPr kumimoji="1" lang="ja-JP" altLang="en-US" smtClean="0"/>
              <a:t>2025/6/14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3512539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FE4C33B-D75E-451A-869A-AA3F020E9562}" type="datetimeFigureOut">
              <a:rPr kumimoji="1" lang="ja-JP" altLang="en-US" smtClean="0"/>
              <a:t>2025/6/14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259292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FE4C33B-D75E-451A-869A-AA3F020E9562}" type="datetimeFigureOut">
              <a:rPr kumimoji="1" lang="ja-JP" altLang="en-US" smtClean="0"/>
              <a:t>2025/6/14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148954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FE4C33B-D75E-451A-869A-AA3F020E9562}" type="datetimeFigureOut">
              <a:rPr kumimoji="1" lang="ja-JP" altLang="en-US" smtClean="0"/>
              <a:t>2025/6/14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2728322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FE4C33B-D75E-451A-869A-AA3F020E9562}" type="datetimeFigureOut">
              <a:rPr kumimoji="1" lang="ja-JP" altLang="en-US" smtClean="0"/>
              <a:t>2025/6/14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3991806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FE4C33B-D75E-451A-869A-AA3F020E9562}" type="datetimeFigureOut">
              <a:rPr kumimoji="1" lang="ja-JP" altLang="en-US" smtClean="0"/>
              <a:t>2025/6/14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1107434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FE4C33B-D75E-451A-869A-AA3F020E9562}" type="datetimeFigureOut">
              <a:rPr kumimoji="1" lang="ja-JP" altLang="en-US" smtClean="0"/>
              <a:t>2025/6/14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1789913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E4C33B-D75E-451A-869A-AA3F020E9562}" type="datetimeFigureOut">
              <a:rPr kumimoji="1" lang="ja-JP" altLang="en-US" smtClean="0"/>
              <a:t>2025/6/14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3075417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FE4C33B-D75E-451A-869A-AA3F020E9562}" type="datetimeFigureOut">
              <a:rPr kumimoji="1" lang="ja-JP" altLang="en-US" smtClean="0"/>
              <a:t>2025/6/14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2463790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FE4C33B-D75E-451A-869A-AA3F020E9562}" type="datetimeFigureOut">
              <a:rPr kumimoji="1" lang="ja-JP" altLang="en-US" smtClean="0"/>
              <a:t>2025/6/14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282520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8FE4C33B-D75E-451A-869A-AA3F020E9562}" type="datetimeFigureOut">
              <a:rPr kumimoji="1" lang="ja-JP" altLang="en-US" smtClean="0"/>
              <a:t>2025/6/14</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B016ACB9-17CF-4A7E-8A72-BDFB9BC47BDB}" type="slidenum">
              <a:rPr kumimoji="1" lang="ja-JP" altLang="en-US" smtClean="0"/>
              <a:t>‹#›</a:t>
            </a:fld>
            <a:endParaRPr kumimoji="1" lang="ja-JP" altLang="en-US"/>
          </a:p>
        </p:txBody>
      </p:sp>
    </p:spTree>
    <p:extLst>
      <p:ext uri="{BB962C8B-B14F-4D97-AF65-F5344CB8AC3E}">
        <p14:creationId xmlns:p14="http://schemas.microsoft.com/office/powerpoint/2010/main" val="273222112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0.jp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AD8F3E3-1CF3-CC5C-D073-5C01F6492E51}"/>
              </a:ext>
            </a:extLst>
          </p:cNvPr>
          <p:cNvPicPr>
            <a:picLocks noChangeAspect="1"/>
          </p:cNvPicPr>
          <p:nvPr/>
        </p:nvPicPr>
        <p:blipFill>
          <a:blip r:embed="rId2">
            <a:extLst>
              <a:ext uri="{28A0092B-C50C-407E-A947-70E740481C1C}">
                <a14:useLocalDpi xmlns:a14="http://schemas.microsoft.com/office/drawing/2010/main" val="0"/>
              </a:ext>
            </a:extLst>
          </a:blip>
          <a:srcRect t="13168" b="13168"/>
          <a:stretch/>
        </p:blipFill>
        <p:spPr>
          <a:xfrm>
            <a:off x="0" y="919149"/>
            <a:ext cx="6858000" cy="3367503"/>
          </a:xfrm>
          <a:prstGeom prst="rect">
            <a:avLst/>
          </a:prstGeom>
        </p:spPr>
      </p:pic>
      <p:sp>
        <p:nvSpPr>
          <p:cNvPr id="4" name="テキスト ボックス 3">
            <a:extLst>
              <a:ext uri="{FF2B5EF4-FFF2-40B4-BE49-F238E27FC236}">
                <a16:creationId xmlns:a16="http://schemas.microsoft.com/office/drawing/2014/main" id="{74110A44-7BB2-44E6-A136-B2E365748BF1}"/>
              </a:ext>
            </a:extLst>
          </p:cNvPr>
          <p:cNvSpPr txBox="1"/>
          <p:nvPr/>
        </p:nvSpPr>
        <p:spPr>
          <a:xfrm>
            <a:off x="4700801" y="430044"/>
            <a:ext cx="1911697" cy="461665"/>
          </a:xfrm>
          <a:prstGeom prst="rect">
            <a:avLst/>
          </a:prstGeom>
          <a:noFill/>
        </p:spPr>
        <p:txBody>
          <a:bodyPr wrap="square" rtlCol="0">
            <a:spAutoFit/>
          </a:bodyPr>
          <a:lstStyle/>
          <a:p>
            <a:r>
              <a:rPr kumimoji="1" lang="en-US" altLang="ja-JP" sz="2400" spc="50" dirty="0">
                <a:ln w="19050" cmpd="sng">
                  <a:noFill/>
                  <a:prstDash val="solid"/>
                </a:ln>
                <a:solidFill>
                  <a:schemeClr val="accent1">
                    <a:lumMod val="50000"/>
                  </a:schemeClr>
                </a:solidFill>
                <a:latin typeface="HGS創英角ﾎﾟｯﾌﾟ体" panose="040B0A00000000000000" pitchFamily="50" charset="-128"/>
                <a:ea typeface="HGS創英角ﾎﾟｯﾌﾟ体" panose="040B0A00000000000000" pitchFamily="50" charset="-128"/>
              </a:rPr>
              <a:t>xx</a:t>
            </a:r>
            <a:r>
              <a:rPr kumimoji="1" lang="ja-JP" altLang="en-US" sz="2400" spc="50" dirty="0">
                <a:ln w="19050" cmpd="sng">
                  <a:noFill/>
                  <a:prstDash val="solid"/>
                </a:ln>
                <a:solidFill>
                  <a:schemeClr val="accent1">
                    <a:lumMod val="50000"/>
                  </a:schemeClr>
                </a:solidFill>
                <a:latin typeface="HGS創英角ﾎﾟｯﾌﾟ体" panose="040B0A00000000000000" pitchFamily="50" charset="-128"/>
                <a:ea typeface="HGS創英角ﾎﾟｯﾌﾟ体" panose="040B0A00000000000000" pitchFamily="50" charset="-128"/>
              </a:rPr>
              <a:t>　</a:t>
            </a:r>
            <a:r>
              <a:rPr kumimoji="1" lang="en-US" altLang="ja-JP" sz="2400" spc="50" dirty="0">
                <a:ln w="19050" cmpd="sng">
                  <a:noFill/>
                  <a:prstDash val="solid"/>
                </a:ln>
                <a:solidFill>
                  <a:schemeClr val="accent1">
                    <a:lumMod val="50000"/>
                  </a:schemeClr>
                </a:solidFill>
                <a:latin typeface="HGS創英角ﾎﾟｯﾌﾟ体" panose="040B0A00000000000000" pitchFamily="50" charset="-128"/>
                <a:ea typeface="HGS創英角ﾎﾟｯﾌﾟ体" panose="040B0A00000000000000" pitchFamily="50" charset="-128"/>
              </a:rPr>
              <a:t>xx</a:t>
            </a:r>
            <a:r>
              <a:rPr kumimoji="1" lang="ja-JP" altLang="en-US" sz="2400" spc="50" dirty="0">
                <a:ln w="19050" cmpd="sng">
                  <a:noFill/>
                  <a:prstDash val="solid"/>
                </a:ln>
                <a:solidFill>
                  <a:schemeClr val="accent1">
                    <a:lumMod val="50000"/>
                  </a:schemeClr>
                </a:solidFill>
                <a:effectLst/>
                <a:latin typeface="HGS創英角ﾎﾟｯﾌﾟ体" panose="040B0A00000000000000" pitchFamily="50" charset="-128"/>
                <a:ea typeface="HGS創英角ﾎﾟｯﾌﾟ体" panose="040B0A00000000000000" pitchFamily="50" charset="-128"/>
              </a:rPr>
              <a:t>さん</a:t>
            </a:r>
          </a:p>
        </p:txBody>
      </p:sp>
      <p:sp>
        <p:nvSpPr>
          <p:cNvPr id="5" name="テキスト ボックス 4">
            <a:extLst>
              <a:ext uri="{FF2B5EF4-FFF2-40B4-BE49-F238E27FC236}">
                <a16:creationId xmlns:a16="http://schemas.microsoft.com/office/drawing/2014/main" id="{F9371C7F-5D49-49ED-159D-A8F2074F7ADA}"/>
              </a:ext>
            </a:extLst>
          </p:cNvPr>
          <p:cNvSpPr txBox="1"/>
          <p:nvPr/>
        </p:nvSpPr>
        <p:spPr>
          <a:xfrm>
            <a:off x="4722579" y="144040"/>
            <a:ext cx="1530289" cy="338554"/>
          </a:xfrm>
          <a:prstGeom prst="rect">
            <a:avLst/>
          </a:prstGeom>
          <a:noFill/>
        </p:spPr>
        <p:txBody>
          <a:bodyPr wrap="square" rtlCol="0">
            <a:spAutoFit/>
          </a:bodyPr>
          <a:lstStyle/>
          <a:p>
            <a:r>
              <a:rPr kumimoji="1" lang="ja-JP" altLang="en-US" sz="1600" kern="100" spc="50" dirty="0">
                <a:ln w="19050" cmpd="sng">
                  <a:noFill/>
                  <a:prstDash val="solid"/>
                </a:ln>
                <a:solidFill>
                  <a:schemeClr val="accent1">
                    <a:lumMod val="50000"/>
                  </a:schemeClr>
                </a:solidFill>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出張料理人</a:t>
            </a:r>
            <a:endParaRPr kumimoji="1" lang="ja-JP" altLang="en-US" sz="1600" spc="50" dirty="0">
              <a:ln w="19050" cmpd="sng">
                <a:noFill/>
                <a:prstDash val="solid"/>
              </a:ln>
              <a:solidFill>
                <a:schemeClr val="accent1">
                  <a:lumMod val="50000"/>
                </a:schemeClr>
              </a:solidFill>
              <a:effectLst/>
              <a:latin typeface="HGS創英角ﾎﾟｯﾌﾟ体" panose="040B0A00000000000000" pitchFamily="50" charset="-128"/>
              <a:ea typeface="HGS創英角ﾎﾟｯﾌﾟ体" panose="040B0A00000000000000" pitchFamily="50" charset="-128"/>
            </a:endParaRPr>
          </a:p>
        </p:txBody>
      </p:sp>
      <p:pic>
        <p:nvPicPr>
          <p:cNvPr id="6" name="図 5">
            <a:extLst>
              <a:ext uri="{FF2B5EF4-FFF2-40B4-BE49-F238E27FC236}">
                <a16:creationId xmlns:a16="http://schemas.microsoft.com/office/drawing/2014/main" id="{7DB67E1E-DD0D-08F1-EFA1-5BF9FD6438B9}"/>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88817"/>
          <a:stretch/>
        </p:blipFill>
        <p:spPr>
          <a:xfrm>
            <a:off x="0" y="9675302"/>
            <a:ext cx="2750457" cy="230698"/>
          </a:xfrm>
          <a:prstGeom prst="rect">
            <a:avLst/>
          </a:prstGeom>
        </p:spPr>
      </p:pic>
      <p:pic>
        <p:nvPicPr>
          <p:cNvPr id="7" name="図 6">
            <a:extLst>
              <a:ext uri="{FF2B5EF4-FFF2-40B4-BE49-F238E27FC236}">
                <a16:creationId xmlns:a16="http://schemas.microsoft.com/office/drawing/2014/main" id="{51BBDE71-7763-C1C5-4EE6-789DC70F72B1}"/>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 t="88817" r="38156" b="91"/>
          <a:stretch/>
        </p:blipFill>
        <p:spPr>
          <a:xfrm>
            <a:off x="2750457" y="9677182"/>
            <a:ext cx="1700954" cy="228818"/>
          </a:xfrm>
          <a:prstGeom prst="rect">
            <a:avLst/>
          </a:prstGeom>
        </p:spPr>
      </p:pic>
      <p:pic>
        <p:nvPicPr>
          <p:cNvPr id="8" name="図 7">
            <a:extLst>
              <a:ext uri="{FF2B5EF4-FFF2-40B4-BE49-F238E27FC236}">
                <a16:creationId xmlns:a16="http://schemas.microsoft.com/office/drawing/2014/main" id="{9097103E-74C9-B29B-6E54-DAE8DE541DE4}"/>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6174" t="80640" r="50000"/>
          <a:stretch/>
        </p:blipFill>
        <p:spPr>
          <a:xfrm>
            <a:off x="6202680" y="9506602"/>
            <a:ext cx="655320" cy="399398"/>
          </a:xfrm>
          <a:prstGeom prst="rect">
            <a:avLst/>
          </a:prstGeom>
        </p:spPr>
      </p:pic>
      <p:sp>
        <p:nvSpPr>
          <p:cNvPr id="9" name="テキスト ボックス 413">
            <a:extLst>
              <a:ext uri="{FF2B5EF4-FFF2-40B4-BE49-F238E27FC236}">
                <a16:creationId xmlns:a16="http://schemas.microsoft.com/office/drawing/2014/main" id="{B6A546FD-B670-C8A9-17AE-0CAEC52E9EB6}"/>
              </a:ext>
            </a:extLst>
          </p:cNvPr>
          <p:cNvSpPr txBox="1"/>
          <p:nvPr/>
        </p:nvSpPr>
        <p:spPr>
          <a:xfrm>
            <a:off x="4311304" y="9483731"/>
            <a:ext cx="2051804" cy="4595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000" kern="100" dirty="0">
                <a:effectLst/>
                <a:latin typeface="Century" panose="02040604050505020304" pitchFamily="18" charset="0"/>
                <a:ea typeface="HGP創英角ﾎﾟｯﾌﾟ体" panose="040B0A00000000000000" pitchFamily="50" charset="-128"/>
                <a:cs typeface="Times New Roman" panose="02020603050405020304" pitchFamily="18" charset="0"/>
              </a:rPr>
              <a:t>市民活動サポートセンターブログ　</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r>
              <a:rPr lang="en-US" sz="1000" b="1" kern="100" dirty="0">
                <a:effectLst/>
                <a:latin typeface="HGP明朝E" panose="02020900000000000000" pitchFamily="18" charset="-128"/>
                <a:ea typeface="HGP明朝E" panose="02020900000000000000" pitchFamily="18" charset="-128"/>
                <a:cs typeface="Times New Roman" panose="02020603050405020304" pitchFamily="18" charset="0"/>
              </a:rPr>
              <a:t>https://i-inagi-support.org/</a:t>
            </a:r>
            <a:endParaRPr lang="ja-JP" sz="1000" b="1" kern="100" dirty="0">
              <a:effectLst/>
              <a:latin typeface="HGP明朝E" panose="02020900000000000000" pitchFamily="18" charset="-128"/>
              <a:ea typeface="HGP明朝E" panose="02020900000000000000" pitchFamily="18"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D2D905F8-8B49-A715-0875-4D71A6058CB3}"/>
              </a:ext>
            </a:extLst>
          </p:cNvPr>
          <p:cNvSpPr txBox="1"/>
          <p:nvPr/>
        </p:nvSpPr>
        <p:spPr>
          <a:xfrm>
            <a:off x="124474" y="3982780"/>
            <a:ext cx="6509980" cy="523220"/>
          </a:xfrm>
          <a:prstGeom prst="rect">
            <a:avLst/>
          </a:prstGeom>
          <a:solidFill>
            <a:schemeClr val="bg1"/>
          </a:solidFill>
          <a:ln>
            <a:solidFill>
              <a:schemeClr val="tx1"/>
            </a:solidFill>
          </a:ln>
        </p:spPr>
        <p:txBody>
          <a:bodyPr wrap="square" rtlCol="0">
            <a:spAutoFit/>
          </a:bodyPr>
          <a:lstStyle/>
          <a:p>
            <a:pPr algn="just"/>
            <a:r>
              <a:rPr lang="ja-JP" altLang="ja-JP" sz="1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　</a:t>
            </a:r>
            <a:r>
              <a:rPr lang="ja-JP" altLang="en-US" sz="1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２月</a:t>
            </a:r>
            <a:r>
              <a:rPr lang="ja-JP" altLang="ja-JP" sz="1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の金曜サロンスペシャルは、</a:t>
            </a:r>
            <a:r>
              <a:rPr lang="ja-JP" altLang="en-US" sz="1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ｘｘｘｘｘｘｘｘｘｘｘｘｘｘｘｘｘｘｘｘｘｘｘｘｘｘｘｘｘｘｘｘｘｘｘｘｘｘｘｘｘｘｘｘｘｘｘｘ</a:t>
            </a:r>
            <a:endParaRPr lang="ja-JP" altLang="ja-JP" sz="14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28133DEE-CECF-A3B9-E85A-332796E7E5C5}"/>
              </a:ext>
            </a:extLst>
          </p:cNvPr>
          <p:cNvSpPr txBox="1"/>
          <p:nvPr/>
        </p:nvSpPr>
        <p:spPr>
          <a:xfrm>
            <a:off x="69850" y="4638083"/>
            <a:ext cx="6746239" cy="2092881"/>
          </a:xfrm>
          <a:prstGeom prst="rect">
            <a:avLst/>
          </a:prstGeom>
          <a:solidFill>
            <a:schemeClr val="bg1"/>
          </a:solidFill>
          <a:ln w="28575">
            <a:solidFill>
              <a:srgbClr val="A853B9"/>
            </a:solidFill>
          </a:ln>
        </p:spPr>
        <p:txBody>
          <a:bodyPr wrap="square" rtlCol="0">
            <a:spAutoFit/>
          </a:bodyPr>
          <a:lstStyle/>
          <a:p>
            <a:pPr algn="just"/>
            <a:r>
              <a:rPr lang="ja-JP" altLang="ja-JP" sz="13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　</a:t>
            </a:r>
            <a:r>
              <a:rPr lang="ja-JP" altLang="en-US" sz="13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ｘｘｘｘｘｘｘｘｘｘｘｘｘｘｘｘｘｘｘｘｘｘｘｘｘｘｘｘｘｘｘｘｘｘｘｘｘｘｘｘｘｘｘｘｘｘｘｘｘｘｘｘｘｘｘｘｘｘｘｘｘｘｘｘｘｘｘｘｘｘｘｘｘｘｘ</a:t>
            </a:r>
            <a:endParaRPr lang="ja-JP" altLang="ja-JP" sz="1300" kern="100" dirty="0">
              <a:effectLst/>
              <a:latin typeface="HGPｺﾞｼｯｸE" panose="020B0900000000000000" pitchFamily="50" charset="-128"/>
              <a:ea typeface="HGPｺﾞｼｯｸE" panose="020B0900000000000000" pitchFamily="50" charset="-128"/>
              <a:cs typeface="Times New Roman" panose="02020603050405020304" pitchFamily="18" charset="0"/>
            </a:endParaRPr>
          </a:p>
          <a:p>
            <a:pPr indent="152400" algn="just"/>
            <a:r>
              <a:rPr lang="ja-JP" altLang="ja-JP" sz="13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今回、第</a:t>
            </a:r>
            <a:r>
              <a:rPr lang="en-US" altLang="ja-JP" sz="13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1</a:t>
            </a:r>
            <a:r>
              <a:rPr lang="ja-JP" altLang="ja-JP" sz="13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部は、木内さんが提示した「力をかしてください！」「ぜひオススメしたい！」というテーマで、参加者がお隣同士２人一組で自由におしゃべりをして、それについて発表してみんなで話を広げていくということから始まりました。</a:t>
            </a:r>
          </a:p>
          <a:p>
            <a:pPr indent="152400" algn="just"/>
            <a:r>
              <a:rPr lang="ja-JP" altLang="ja-JP" sz="13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木内さん曰く「飲食なしで縁側体験」というチャレンジも、参加者の交流コミュニケーション力とも相まってとても盛り上がりました。</a:t>
            </a:r>
          </a:p>
          <a:p>
            <a:pPr indent="152400" algn="just"/>
            <a:r>
              <a:rPr lang="ja-JP" altLang="ja-JP" sz="130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第２部では、木内さんの原風景についてや、これまで過ごしてきた環境、経験についてのお話をされ、食は誰にも共通で、食を通じて話がつながり、人と人ともつながるという、ご自身の活動にかける温かい思いをお話しくださいました。</a:t>
            </a:r>
          </a:p>
        </p:txBody>
      </p:sp>
      <p:sp>
        <p:nvSpPr>
          <p:cNvPr id="12" name="楕円 11">
            <a:extLst>
              <a:ext uri="{FF2B5EF4-FFF2-40B4-BE49-F238E27FC236}">
                <a16:creationId xmlns:a16="http://schemas.microsoft.com/office/drawing/2014/main" id="{422EE0BE-75D0-E753-E201-09F3FF0BEA9D}"/>
              </a:ext>
            </a:extLst>
          </p:cNvPr>
          <p:cNvSpPr/>
          <p:nvPr/>
        </p:nvSpPr>
        <p:spPr>
          <a:xfrm rot="19749125">
            <a:off x="83882" y="8148"/>
            <a:ext cx="957975" cy="37791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rgbClr val="FF0000"/>
                </a:solidFill>
                <a:latin typeface="HGP創英角ﾎﾟｯﾌﾟ体" panose="040B0A00000000000000" pitchFamily="50" charset="-128"/>
                <a:ea typeface="HGP創英角ﾎﾟｯﾌﾟ体" panose="040B0A00000000000000" pitchFamily="50" charset="-128"/>
              </a:rPr>
              <a:t>189</a:t>
            </a:r>
            <a:r>
              <a:rPr kumimoji="1" lang="ja-JP" altLang="en-US" sz="1200" dirty="0">
                <a:solidFill>
                  <a:srgbClr val="FF0000"/>
                </a:solidFill>
                <a:latin typeface="HGP創英角ﾎﾟｯﾌﾟ体" panose="040B0A00000000000000" pitchFamily="50" charset="-128"/>
                <a:ea typeface="HGP創英角ﾎﾟｯﾌﾟ体" panose="040B0A00000000000000" pitchFamily="50" charset="-128"/>
              </a:rPr>
              <a:t>回</a:t>
            </a:r>
          </a:p>
        </p:txBody>
      </p:sp>
      <p:grpSp>
        <p:nvGrpSpPr>
          <p:cNvPr id="13" name="グループ化 12">
            <a:extLst>
              <a:ext uri="{FF2B5EF4-FFF2-40B4-BE49-F238E27FC236}">
                <a16:creationId xmlns:a16="http://schemas.microsoft.com/office/drawing/2014/main" id="{DC2BEA91-0DCA-3358-ABB3-D77BFF9C36B1}"/>
              </a:ext>
            </a:extLst>
          </p:cNvPr>
          <p:cNvGrpSpPr/>
          <p:nvPr/>
        </p:nvGrpSpPr>
        <p:grpSpPr>
          <a:xfrm>
            <a:off x="3355354" y="2769396"/>
            <a:ext cx="3279100" cy="830997"/>
            <a:chOff x="2555885" y="2371312"/>
            <a:chExt cx="3279100" cy="830997"/>
          </a:xfrm>
        </p:grpSpPr>
        <p:sp>
          <p:nvSpPr>
            <p:cNvPr id="14" name="テキスト ボックス 13">
              <a:extLst>
                <a:ext uri="{FF2B5EF4-FFF2-40B4-BE49-F238E27FC236}">
                  <a16:creationId xmlns:a16="http://schemas.microsoft.com/office/drawing/2014/main" id="{BD7D0F56-4A1E-A0B2-3F51-A7816B7B3B09}"/>
                </a:ext>
              </a:extLst>
            </p:cNvPr>
            <p:cNvSpPr txBox="1"/>
            <p:nvPr/>
          </p:nvSpPr>
          <p:spPr>
            <a:xfrm>
              <a:off x="2555885" y="2371312"/>
              <a:ext cx="3279100" cy="830997"/>
            </a:xfrm>
            <a:prstGeom prst="rect">
              <a:avLst/>
            </a:prstGeom>
            <a:noFill/>
          </p:spPr>
          <p:txBody>
            <a:bodyPr wrap="square" rtlCol="0">
              <a:spAutoFit/>
            </a:bodyPr>
            <a:lstStyle/>
            <a:p>
              <a:r>
                <a:rPr kumimoji="1" lang="ja-JP" altLang="en-US" sz="4800" dirty="0">
                  <a:ln w="101600">
                    <a:solidFill>
                      <a:schemeClr val="bg1"/>
                    </a:solidFill>
                  </a:ln>
                  <a:solidFill>
                    <a:schemeClr val="bg1"/>
                  </a:solidFill>
                  <a:latin typeface="HGS創英角ﾎﾟｯﾌﾟ体" panose="040B0A00000000000000" pitchFamily="50" charset="-128"/>
                  <a:ea typeface="HGS創英角ﾎﾟｯﾌﾟ体" panose="040B0A00000000000000" pitchFamily="50" charset="-128"/>
                </a:rPr>
                <a:t>腹で繋がる</a:t>
              </a:r>
            </a:p>
          </p:txBody>
        </p:sp>
        <p:sp>
          <p:nvSpPr>
            <p:cNvPr id="15" name="テキスト ボックス 14">
              <a:extLst>
                <a:ext uri="{FF2B5EF4-FFF2-40B4-BE49-F238E27FC236}">
                  <a16:creationId xmlns:a16="http://schemas.microsoft.com/office/drawing/2014/main" id="{EE2DAF3E-AFF0-2F82-CA01-66975EBB2D34}"/>
                </a:ext>
              </a:extLst>
            </p:cNvPr>
            <p:cNvSpPr txBox="1"/>
            <p:nvPr/>
          </p:nvSpPr>
          <p:spPr>
            <a:xfrm>
              <a:off x="2555885" y="2371312"/>
              <a:ext cx="3279100" cy="830997"/>
            </a:xfrm>
            <a:prstGeom prst="rect">
              <a:avLst/>
            </a:prstGeom>
            <a:noFill/>
          </p:spPr>
          <p:txBody>
            <a:bodyPr wrap="square" rtlCol="0">
              <a:spAutoFit/>
            </a:bodyPr>
            <a:lstStyle/>
            <a:p>
              <a:r>
                <a:rPr kumimoji="1" lang="ja-JP" altLang="en-US" sz="4800" dirty="0">
                  <a:ln w="9525">
                    <a:solidFill>
                      <a:srgbClr val="FFFF00"/>
                    </a:solidFill>
                  </a:ln>
                  <a:solidFill>
                    <a:schemeClr val="accent4"/>
                  </a:solidFill>
                  <a:latin typeface="HGS創英角ﾎﾟｯﾌﾟ体" panose="040B0A00000000000000" pitchFamily="50" charset="-128"/>
                  <a:ea typeface="HGS創英角ﾎﾟｯﾌﾟ体" panose="040B0A00000000000000" pitchFamily="50" charset="-128"/>
                </a:rPr>
                <a:t>腹で繋がる</a:t>
              </a:r>
            </a:p>
          </p:txBody>
        </p:sp>
      </p:grpSp>
      <p:sp>
        <p:nvSpPr>
          <p:cNvPr id="16" name="テキスト ボックス 15">
            <a:extLst>
              <a:ext uri="{FF2B5EF4-FFF2-40B4-BE49-F238E27FC236}">
                <a16:creationId xmlns:a16="http://schemas.microsoft.com/office/drawing/2014/main" id="{E8CF54D0-D7BB-2BBA-9CBD-4A7ECAFFD759}"/>
              </a:ext>
            </a:extLst>
          </p:cNvPr>
          <p:cNvSpPr txBox="1"/>
          <p:nvPr/>
        </p:nvSpPr>
        <p:spPr>
          <a:xfrm>
            <a:off x="379879" y="-38374"/>
            <a:ext cx="4564380" cy="892552"/>
          </a:xfrm>
          <a:prstGeom prst="rect">
            <a:avLst/>
          </a:prstGeom>
          <a:noFill/>
        </p:spPr>
        <p:txBody>
          <a:bodyPr wrap="square" rtlCol="0">
            <a:spAutoFit/>
          </a:bodyPr>
          <a:lstStyle/>
          <a:p>
            <a:r>
              <a:rPr kumimoji="1" lang="ja-JP" altLang="en-US" sz="2000" dirty="0">
                <a:ln w="0"/>
                <a:solidFill>
                  <a:srgbClr val="FF99FF"/>
                </a:solidFill>
                <a:effectLst>
                  <a:outerShdw blurRad="38100" dist="25400" dir="5400000" algn="ctr" rotWithShape="0">
                    <a:srgbClr val="6E747A">
                      <a:alpha val="43000"/>
                    </a:srgbClr>
                  </a:outerShdw>
                </a:effectLst>
                <a:latin typeface="HGP創英角ﾎﾟｯﾌﾟ体" panose="040B0A00000000000000" pitchFamily="50" charset="-128"/>
                <a:ea typeface="HGP創英角ﾎﾟｯﾌﾟ体" panose="040B0A00000000000000" pitchFamily="50" charset="-128"/>
              </a:rPr>
              <a:t>　 　   誰でも自由に楽しくおしゃべり</a:t>
            </a:r>
            <a:endParaRPr kumimoji="1" lang="en-US" altLang="ja-JP" sz="2000" dirty="0">
              <a:ln w="0"/>
              <a:solidFill>
                <a:srgbClr val="FF99FF"/>
              </a:solidFill>
              <a:effectLst>
                <a:outerShdw blurRad="38100" dist="25400" dir="5400000" algn="ctr" rotWithShape="0">
                  <a:srgbClr val="6E747A">
                    <a:alpha val="43000"/>
                  </a:srgbClr>
                </a:outerShdw>
              </a:effectLst>
              <a:latin typeface="HGP創英角ﾎﾟｯﾌﾟ体" panose="040B0A00000000000000" pitchFamily="50" charset="-128"/>
              <a:ea typeface="HGP創英角ﾎﾟｯﾌﾟ体" panose="040B0A00000000000000" pitchFamily="50" charset="-128"/>
            </a:endParaRPr>
          </a:p>
          <a:p>
            <a:r>
              <a:rPr kumimoji="1" lang="ja-JP" altLang="en-US" sz="3200" dirty="0">
                <a:ln w="0"/>
                <a:solidFill>
                  <a:srgbClr val="FF99FF"/>
                </a:solidFill>
                <a:effectLst>
                  <a:outerShdw blurRad="38100" dist="25400" dir="5400000" algn="ctr" rotWithShape="0">
                    <a:srgbClr val="6E747A">
                      <a:alpha val="43000"/>
                    </a:srgbClr>
                  </a:outerShdw>
                </a:effectLst>
                <a:latin typeface="HGS創英角ﾎﾟｯﾌﾟ体" panose="040B0A00000000000000" pitchFamily="50" charset="-128"/>
                <a:ea typeface="HGS創英角ﾎﾟｯﾌﾟ体" panose="040B0A00000000000000" pitchFamily="50" charset="-128"/>
              </a:rPr>
              <a:t>金曜サロンスペシャル</a:t>
            </a:r>
            <a:endParaRPr kumimoji="1" lang="en-US" altLang="ja-JP" sz="3200" dirty="0">
              <a:ln w="0"/>
              <a:solidFill>
                <a:srgbClr val="FF99FF"/>
              </a:solidFill>
              <a:effectLst>
                <a:outerShdw blurRad="38100" dist="25400" dir="5400000" algn="ctr" rotWithShape="0">
                  <a:srgbClr val="6E747A">
                    <a:alpha val="43000"/>
                  </a:srgbClr>
                </a:outerShdw>
              </a:effectLst>
              <a:latin typeface="HGS創英角ﾎﾟｯﾌﾟ体" panose="040B0A00000000000000" pitchFamily="50" charset="-128"/>
              <a:ea typeface="HGS創英角ﾎﾟｯﾌﾟ体" panose="040B0A00000000000000" pitchFamily="50" charset="-128"/>
            </a:endParaRPr>
          </a:p>
        </p:txBody>
      </p:sp>
      <p:pic>
        <p:nvPicPr>
          <p:cNvPr id="17" name="図 16">
            <a:extLst>
              <a:ext uri="{FF2B5EF4-FFF2-40B4-BE49-F238E27FC236}">
                <a16:creationId xmlns:a16="http://schemas.microsoft.com/office/drawing/2014/main" id="{13113C62-8BB5-4F8F-FC1B-D665C2C7FD9F}"/>
              </a:ext>
            </a:extLst>
          </p:cNvPr>
          <p:cNvPicPr>
            <a:picLocks noChangeAspect="1"/>
          </p:cNvPicPr>
          <p:nvPr/>
        </p:nvPicPr>
        <p:blipFill>
          <a:blip r:embed="rId5">
            <a:extLst>
              <a:ext uri="{28A0092B-C50C-407E-A947-70E740481C1C}">
                <a14:useLocalDpi xmlns:a14="http://schemas.microsoft.com/office/drawing/2010/main" val="0"/>
              </a:ext>
            </a:extLst>
          </a:blip>
          <a:srcRect t="9739"/>
          <a:stretch/>
        </p:blipFill>
        <p:spPr>
          <a:xfrm>
            <a:off x="2667965" y="7158401"/>
            <a:ext cx="3840477" cy="2310955"/>
          </a:xfrm>
          <a:prstGeom prst="rect">
            <a:avLst/>
          </a:prstGeom>
        </p:spPr>
      </p:pic>
      <p:pic>
        <p:nvPicPr>
          <p:cNvPr id="20" name="図 19">
            <a:extLst>
              <a:ext uri="{FF2B5EF4-FFF2-40B4-BE49-F238E27FC236}">
                <a16:creationId xmlns:a16="http://schemas.microsoft.com/office/drawing/2014/main" id="{743B79C7-54A0-E4E8-E6C7-72B7C6F082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558" y="7098818"/>
            <a:ext cx="1804912" cy="2552791"/>
          </a:xfrm>
          <a:prstGeom prst="rect">
            <a:avLst/>
          </a:prstGeom>
        </p:spPr>
      </p:pic>
      <p:pic>
        <p:nvPicPr>
          <p:cNvPr id="35" name="図 34">
            <a:extLst>
              <a:ext uri="{FF2B5EF4-FFF2-40B4-BE49-F238E27FC236}">
                <a16:creationId xmlns:a16="http://schemas.microsoft.com/office/drawing/2014/main" id="{AF5FF4C1-0592-497D-6565-3A87AB7618C2}"/>
              </a:ext>
            </a:extLst>
          </p:cNvPr>
          <p:cNvPicPr>
            <a:picLocks noChangeAspect="1"/>
          </p:cNvPicPr>
          <p:nvPr/>
        </p:nvPicPr>
        <p:blipFill>
          <a:blip r:embed="rId7"/>
          <a:stretch>
            <a:fillRect/>
          </a:stretch>
        </p:blipFill>
        <p:spPr>
          <a:xfrm>
            <a:off x="-1235570" y="2082357"/>
            <a:ext cx="1012024" cy="1518036"/>
          </a:xfrm>
          <a:prstGeom prst="rect">
            <a:avLst/>
          </a:prstGeom>
          <a:ln>
            <a:noFill/>
          </a:ln>
        </p:spPr>
      </p:pic>
      <p:cxnSp>
        <p:nvCxnSpPr>
          <p:cNvPr id="21" name="直線コネクタ 20">
            <a:extLst>
              <a:ext uri="{FF2B5EF4-FFF2-40B4-BE49-F238E27FC236}">
                <a16:creationId xmlns:a16="http://schemas.microsoft.com/office/drawing/2014/main" id="{0CC82DCF-15F1-60DE-C968-43E67877C2F1}"/>
              </a:ext>
            </a:extLst>
          </p:cNvPr>
          <p:cNvCxnSpPr>
            <a:cxnSpLocks/>
          </p:cNvCxnSpPr>
          <p:nvPr/>
        </p:nvCxnSpPr>
        <p:spPr>
          <a:xfrm>
            <a:off x="187125" y="5164556"/>
            <a:ext cx="6616123" cy="13886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247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54F02B0-0172-18D8-B353-2C29572999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07" y="-18431"/>
            <a:ext cx="6857999" cy="9695089"/>
          </a:xfrm>
          <a:prstGeom prst="rect">
            <a:avLst/>
          </a:prstGeom>
        </p:spPr>
      </p:pic>
      <p:pic>
        <p:nvPicPr>
          <p:cNvPr id="3" name="図 2">
            <a:extLst>
              <a:ext uri="{FF2B5EF4-FFF2-40B4-BE49-F238E27FC236}">
                <a16:creationId xmlns:a16="http://schemas.microsoft.com/office/drawing/2014/main" id="{EDB29E82-DCFF-F3F5-DA4E-24C861D364AF}"/>
              </a:ext>
            </a:extLst>
          </p:cNvPr>
          <p:cNvPicPr>
            <a:picLocks noChangeAspect="1"/>
          </p:cNvPicPr>
          <p:nvPr/>
        </p:nvPicPr>
        <p:blipFill>
          <a:blip r:embed="rId3">
            <a:extLst>
              <a:ext uri="{28A0092B-C50C-407E-A947-70E740481C1C}">
                <a14:useLocalDpi xmlns:a14="http://schemas.microsoft.com/office/drawing/2010/main" val="0"/>
              </a:ext>
            </a:extLst>
          </a:blip>
          <a:srcRect l="4165" r="4165"/>
          <a:stretch/>
        </p:blipFill>
        <p:spPr>
          <a:xfrm rot="16200000">
            <a:off x="-674713" y="684044"/>
            <a:ext cx="4971309" cy="3618748"/>
          </a:xfrm>
          <a:prstGeom prst="rect">
            <a:avLst/>
          </a:prstGeom>
        </p:spPr>
      </p:pic>
      <p:sp>
        <p:nvSpPr>
          <p:cNvPr id="4" name="テキスト ボックス 3">
            <a:extLst>
              <a:ext uri="{FF2B5EF4-FFF2-40B4-BE49-F238E27FC236}">
                <a16:creationId xmlns:a16="http://schemas.microsoft.com/office/drawing/2014/main" id="{EAC1F68A-8076-6A60-E2EA-F5CEE84324BD}"/>
              </a:ext>
            </a:extLst>
          </p:cNvPr>
          <p:cNvSpPr txBox="1"/>
          <p:nvPr/>
        </p:nvSpPr>
        <p:spPr>
          <a:xfrm>
            <a:off x="251193" y="5068914"/>
            <a:ext cx="6233309" cy="2031325"/>
          </a:xfrm>
          <a:prstGeom prst="rect">
            <a:avLst/>
          </a:prstGeom>
          <a:noFill/>
        </p:spPr>
        <p:txBody>
          <a:bodyPr wrap="square" rtlCol="0">
            <a:spAutoFit/>
          </a:bodyPr>
          <a:lstStyle/>
          <a:p>
            <a:pPr algn="just"/>
            <a:r>
              <a:rPr lang="ja-JP" alt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　超希少染色体異常による重度知的障害・運動発達遅延の長男と、運動神経抜群の次男と、全く違う子ども２人をどうやって育て、楽しませられるか？という悩みをきっかけとして、障害の重い子も軽い子もない子も大人も“ ごちゃまぜ ”なインクルーシブな学びと遊びを通して仲間を増やしていく活動を始めたとのことです。</a:t>
            </a:r>
          </a:p>
          <a:p>
            <a:pPr algn="just"/>
            <a:r>
              <a:rPr lang="ja-JP" alt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　年齢、性別、障害の有無にかかわらず、ゆるやかなつながりのある地域を皆で目指すことは、全ての子育てを応援することや、防災減災にもつながる大切な視点であること。まずは大人が自分を好きになる、本当の自分を取り戻すことが大事であること。それらを実現していくために、公園やプレーパークで違いを越えて一緒に遊び、学び、育ち合う場づくりを続けていくことをお話しされました。</a:t>
            </a:r>
          </a:p>
          <a:p>
            <a:pPr algn="just"/>
            <a:r>
              <a:rPr lang="ja-JP" alt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　当日、会場には２人のお子さんも同席して、参加者の人たちに見守られながら会が進んでいきました。</a:t>
            </a:r>
          </a:p>
          <a:p>
            <a:pPr algn="just"/>
            <a:r>
              <a:rPr lang="ja-JP" alt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　また、赤池さんの話を聞いてつながりたいと、埼玉から長時間かけて参加してくれた人たちもいました。</a:t>
            </a:r>
          </a:p>
          <a:p>
            <a:pPr algn="just"/>
            <a:r>
              <a:rPr lang="ja-JP" alt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　後半は、赤池さんも参加してくれた人たちとつながりたいということで、参加者の自己紹介タイムとして話し手、参加者ともに有意義な時間を過ごすことができました。</a:t>
            </a:r>
          </a:p>
          <a:p>
            <a:pPr algn="just"/>
            <a:r>
              <a:rPr lang="ja-JP" altLang="ja-JP" sz="1050" kern="100" dirty="0">
                <a:effectLst/>
                <a:latin typeface="HGPｺﾞｼｯｸE" panose="020B0900000000000000" pitchFamily="50" charset="-128"/>
                <a:ea typeface="HGPｺﾞｼｯｸE" panose="020B0900000000000000" pitchFamily="50" charset="-128"/>
                <a:cs typeface="Times New Roman" panose="02020603050405020304" pitchFamily="18" charset="0"/>
              </a:rPr>
              <a:t>　皆さん、赤池さんの活動に共感し、今後の活躍に期待をしている様子でした。</a:t>
            </a:r>
          </a:p>
        </p:txBody>
      </p:sp>
      <p:pic>
        <p:nvPicPr>
          <p:cNvPr id="5" name="図 4">
            <a:extLst>
              <a:ext uri="{FF2B5EF4-FFF2-40B4-BE49-F238E27FC236}">
                <a16:creationId xmlns:a16="http://schemas.microsoft.com/office/drawing/2014/main" id="{6679B3B9-4CFB-6142-7DC3-D1DEF46F796D}"/>
              </a:ext>
            </a:extLst>
          </p:cNvPr>
          <p:cNvPicPr>
            <a:picLocks noChangeAspect="1"/>
          </p:cNvPicPr>
          <p:nvPr/>
        </p:nvPicPr>
        <p:blipFill>
          <a:blip r:embed="rId4"/>
          <a:stretch>
            <a:fillRect/>
          </a:stretch>
        </p:blipFill>
        <p:spPr>
          <a:xfrm>
            <a:off x="847316" y="7165206"/>
            <a:ext cx="1774129" cy="2560408"/>
          </a:xfrm>
          <a:prstGeom prst="rect">
            <a:avLst/>
          </a:prstGeom>
        </p:spPr>
      </p:pic>
      <p:pic>
        <p:nvPicPr>
          <p:cNvPr id="6" name="図 5">
            <a:extLst>
              <a:ext uri="{FF2B5EF4-FFF2-40B4-BE49-F238E27FC236}">
                <a16:creationId xmlns:a16="http://schemas.microsoft.com/office/drawing/2014/main" id="{2FE33D54-F22B-0CED-1511-A72C6874B420}"/>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l="3027" t="13857" r="3027"/>
          <a:stretch/>
        </p:blipFill>
        <p:spPr>
          <a:xfrm>
            <a:off x="2846943" y="7239324"/>
            <a:ext cx="3397285" cy="2078430"/>
          </a:xfrm>
          <a:prstGeom prst="roundRect">
            <a:avLst>
              <a:gd name="adj" fmla="val 0"/>
            </a:avLst>
          </a:prstGeom>
        </p:spPr>
      </p:pic>
      <p:sp>
        <p:nvSpPr>
          <p:cNvPr id="10" name="テキスト ボックス 413">
            <a:extLst>
              <a:ext uri="{FF2B5EF4-FFF2-40B4-BE49-F238E27FC236}">
                <a16:creationId xmlns:a16="http://schemas.microsoft.com/office/drawing/2014/main" id="{FAC360FB-6345-DF35-AAC8-3CB588560953}"/>
              </a:ext>
            </a:extLst>
          </p:cNvPr>
          <p:cNvSpPr txBox="1"/>
          <p:nvPr/>
        </p:nvSpPr>
        <p:spPr>
          <a:xfrm>
            <a:off x="3488247" y="9376939"/>
            <a:ext cx="2051804" cy="4595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000" kern="100" dirty="0">
                <a:effectLst/>
                <a:latin typeface="Century" panose="02040604050505020304" pitchFamily="18" charset="0"/>
                <a:ea typeface="HGP創英角ﾎﾟｯﾌﾟ体" panose="040B0A00000000000000" pitchFamily="50" charset="-128"/>
                <a:cs typeface="Times New Roman" panose="02020603050405020304" pitchFamily="18" charset="0"/>
              </a:rPr>
              <a:t>市民活動サポートセンターブログ　</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a:r>
              <a:rPr lang="en-US" sz="1000" b="1" kern="100" dirty="0">
                <a:effectLst/>
                <a:latin typeface="HGP明朝E" panose="02020900000000000000" pitchFamily="18" charset="-128"/>
                <a:ea typeface="HGP明朝E" panose="02020900000000000000" pitchFamily="18" charset="-128"/>
                <a:cs typeface="Times New Roman" panose="02020603050405020304" pitchFamily="18" charset="0"/>
              </a:rPr>
              <a:t>https://i-inagi-support.org/</a:t>
            </a:r>
            <a:endParaRPr lang="ja-JP" sz="1000" b="1" kern="100" dirty="0">
              <a:effectLst/>
              <a:latin typeface="HGP明朝E" panose="02020900000000000000" pitchFamily="18" charset="-128"/>
              <a:ea typeface="HGP明朝E" panose="02020900000000000000" pitchFamily="18" charset="-128"/>
              <a:cs typeface="Times New Roman" panose="02020603050405020304" pitchFamily="18" charset="0"/>
            </a:endParaRPr>
          </a:p>
        </p:txBody>
      </p:sp>
      <p:pic>
        <p:nvPicPr>
          <p:cNvPr id="11" name="図 10">
            <a:extLst>
              <a:ext uri="{FF2B5EF4-FFF2-40B4-BE49-F238E27FC236}">
                <a16:creationId xmlns:a16="http://schemas.microsoft.com/office/drawing/2014/main" id="{27BE418D-A938-E508-CA6E-5DC377258EC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49439" r="26185" b="1"/>
          <a:stretch/>
        </p:blipFill>
        <p:spPr>
          <a:xfrm flipH="1">
            <a:off x="-40180" y="-30977"/>
            <a:ext cx="4956388" cy="1849330"/>
          </a:xfrm>
          <a:prstGeom prst="rect">
            <a:avLst/>
          </a:prstGeom>
        </p:spPr>
      </p:pic>
      <p:sp>
        <p:nvSpPr>
          <p:cNvPr id="12" name="テキスト ボックス 11">
            <a:extLst>
              <a:ext uri="{FF2B5EF4-FFF2-40B4-BE49-F238E27FC236}">
                <a16:creationId xmlns:a16="http://schemas.microsoft.com/office/drawing/2014/main" id="{5B2FFCB2-CBE3-9C49-F80D-1A4EFD63BD7E}"/>
              </a:ext>
            </a:extLst>
          </p:cNvPr>
          <p:cNvSpPr txBox="1"/>
          <p:nvPr/>
        </p:nvSpPr>
        <p:spPr>
          <a:xfrm>
            <a:off x="226134" y="428423"/>
            <a:ext cx="3618750" cy="553998"/>
          </a:xfrm>
          <a:prstGeom prst="rect">
            <a:avLst/>
          </a:prstGeom>
          <a:noFill/>
        </p:spPr>
        <p:txBody>
          <a:bodyPr wrap="square" rtlCol="0">
            <a:spAutoFit/>
          </a:bodyPr>
          <a:lstStyle/>
          <a:p>
            <a:r>
              <a:rPr kumimoji="1" lang="ja-JP" altLang="en-US" sz="3000" dirty="0">
                <a:ln w="6350">
                  <a:noFill/>
                </a:ln>
                <a:solidFill>
                  <a:schemeClr val="accent1">
                    <a:lumMod val="75000"/>
                  </a:schemeClr>
                </a:solidFill>
                <a:effectLst/>
                <a:latin typeface="HGP創英角ﾎﾟｯﾌﾟ体" panose="040B0A00000000000000" pitchFamily="50" charset="-128"/>
                <a:ea typeface="HGP創英角ﾎﾟｯﾌﾟ体" panose="040B0A00000000000000" pitchFamily="50" charset="-128"/>
              </a:rPr>
              <a:t>金曜サロンスペシャル</a:t>
            </a:r>
          </a:p>
        </p:txBody>
      </p:sp>
      <p:sp>
        <p:nvSpPr>
          <p:cNvPr id="13" name="楕円 12">
            <a:extLst>
              <a:ext uri="{FF2B5EF4-FFF2-40B4-BE49-F238E27FC236}">
                <a16:creationId xmlns:a16="http://schemas.microsoft.com/office/drawing/2014/main" id="{55E41C19-A992-330F-8D18-7968A9479DD4}"/>
              </a:ext>
            </a:extLst>
          </p:cNvPr>
          <p:cNvSpPr/>
          <p:nvPr/>
        </p:nvSpPr>
        <p:spPr>
          <a:xfrm rot="20858902">
            <a:off x="-355476" y="14732"/>
            <a:ext cx="1647555" cy="504153"/>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accent1">
                    <a:lumMod val="75000"/>
                  </a:schemeClr>
                </a:solidFill>
                <a:latin typeface="HGP創英角ﾎﾟｯﾌﾟ体" panose="040B0A00000000000000" pitchFamily="50" charset="-128"/>
                <a:ea typeface="HGP創英角ﾎﾟｯﾌﾟ体" panose="040B0A00000000000000" pitchFamily="50" charset="-128"/>
              </a:rPr>
              <a:t>185</a:t>
            </a:r>
            <a:r>
              <a:rPr kumimoji="1" lang="ja-JP" altLang="en-US" sz="2000" dirty="0">
                <a:solidFill>
                  <a:schemeClr val="accent1">
                    <a:lumMod val="75000"/>
                  </a:schemeClr>
                </a:solidFill>
                <a:latin typeface="HGP創英角ﾎﾟｯﾌﾟ体" panose="040B0A00000000000000" pitchFamily="50" charset="-128"/>
                <a:ea typeface="HGP創英角ﾎﾟｯﾌﾟ体" panose="040B0A00000000000000" pitchFamily="50" charset="-128"/>
              </a:rPr>
              <a:t>回</a:t>
            </a:r>
            <a:endParaRPr kumimoji="1" lang="ja-JP" altLang="en-US" sz="1200" dirty="0">
              <a:solidFill>
                <a:schemeClr val="accent1">
                  <a:lumMod val="75000"/>
                </a:schemeClr>
              </a:solidFill>
              <a:latin typeface="HGP創英角ﾎﾟｯﾌﾟ体" panose="040B0A00000000000000" pitchFamily="50" charset="-128"/>
              <a:ea typeface="HGP創英角ﾎﾟｯﾌﾟ体" panose="040B0A00000000000000" pitchFamily="50" charset="-128"/>
            </a:endParaRPr>
          </a:p>
        </p:txBody>
      </p:sp>
      <p:grpSp>
        <p:nvGrpSpPr>
          <p:cNvPr id="14" name="グループ化 13">
            <a:extLst>
              <a:ext uri="{FF2B5EF4-FFF2-40B4-BE49-F238E27FC236}">
                <a16:creationId xmlns:a16="http://schemas.microsoft.com/office/drawing/2014/main" id="{CDC7840C-7DD3-4797-34A0-4AA06EB087AF}"/>
              </a:ext>
            </a:extLst>
          </p:cNvPr>
          <p:cNvGrpSpPr/>
          <p:nvPr/>
        </p:nvGrpSpPr>
        <p:grpSpPr>
          <a:xfrm>
            <a:off x="2774323" y="1539311"/>
            <a:ext cx="4120442" cy="954107"/>
            <a:chOff x="2215076" y="2136124"/>
            <a:chExt cx="4223309" cy="1337914"/>
          </a:xfrm>
        </p:grpSpPr>
        <p:sp>
          <p:nvSpPr>
            <p:cNvPr id="15" name="テキスト ボックス 14">
              <a:extLst>
                <a:ext uri="{FF2B5EF4-FFF2-40B4-BE49-F238E27FC236}">
                  <a16:creationId xmlns:a16="http://schemas.microsoft.com/office/drawing/2014/main" id="{0A56374D-7687-5001-83D2-61056FE07E94}"/>
                </a:ext>
              </a:extLst>
            </p:cNvPr>
            <p:cNvSpPr txBox="1"/>
            <p:nvPr/>
          </p:nvSpPr>
          <p:spPr>
            <a:xfrm>
              <a:off x="2215076" y="2136124"/>
              <a:ext cx="4223309" cy="1337914"/>
            </a:xfrm>
            <a:prstGeom prst="rect">
              <a:avLst/>
            </a:prstGeom>
            <a:noFill/>
          </p:spPr>
          <p:txBody>
            <a:bodyPr wrap="square" rtlCol="0">
              <a:spAutoFit/>
            </a:bodyPr>
            <a:lstStyle/>
            <a:p>
              <a:pPr algn="ctr"/>
              <a:r>
                <a:rPr lang="ja-JP" altLang="en-US" sz="2800" kern="0" spc="25" dirty="0">
                  <a:ln w="101600">
                    <a:solidFill>
                      <a:schemeClr val="bg1"/>
                    </a:solidFill>
                  </a:ln>
                  <a:solidFill>
                    <a:schemeClr val="bg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私たちが目指す</a:t>
              </a:r>
              <a:endParaRPr lang="en-US" altLang="ja-JP" sz="2800" kern="0" spc="25" dirty="0">
                <a:ln w="101600">
                  <a:solidFill>
                    <a:schemeClr val="bg1"/>
                  </a:solidFill>
                </a:ln>
                <a:solidFill>
                  <a:schemeClr val="bg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algn="ctr"/>
              <a:r>
                <a:rPr lang="ja-JP" altLang="en-US" sz="2800" kern="0" spc="25" dirty="0">
                  <a:ln w="101600">
                    <a:solidFill>
                      <a:schemeClr val="bg1"/>
                    </a:solidFill>
                  </a:ln>
                  <a:solidFill>
                    <a:schemeClr val="bg1"/>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インクルーシブな稲城</a:t>
              </a:r>
              <a:endParaRPr kumimoji="1" lang="ja-JP" altLang="en-US" sz="2800" dirty="0">
                <a:ln w="101600">
                  <a:solidFill>
                    <a:schemeClr val="bg1"/>
                  </a:solidFill>
                </a:ln>
                <a:solidFill>
                  <a:schemeClr val="bg1"/>
                </a:solidFill>
                <a:latin typeface="BIZ UDゴシック" panose="020B0400000000000000" pitchFamily="49" charset="-128"/>
                <a:ea typeface="BIZ UDゴシック" panose="020B0400000000000000" pitchFamily="49" charset="-128"/>
              </a:endParaRPr>
            </a:p>
          </p:txBody>
        </p:sp>
        <p:sp>
          <p:nvSpPr>
            <p:cNvPr id="16" name="テキスト ボックス 15">
              <a:extLst>
                <a:ext uri="{FF2B5EF4-FFF2-40B4-BE49-F238E27FC236}">
                  <a16:creationId xmlns:a16="http://schemas.microsoft.com/office/drawing/2014/main" id="{F240E137-18EE-4CEE-C5B9-59288A9E2810}"/>
                </a:ext>
              </a:extLst>
            </p:cNvPr>
            <p:cNvSpPr txBox="1"/>
            <p:nvPr/>
          </p:nvSpPr>
          <p:spPr>
            <a:xfrm>
              <a:off x="2215076" y="2136124"/>
              <a:ext cx="4223308" cy="1337914"/>
            </a:xfrm>
            <a:prstGeom prst="rect">
              <a:avLst/>
            </a:prstGeom>
            <a:noFill/>
          </p:spPr>
          <p:txBody>
            <a:bodyPr wrap="square" rtlCol="0">
              <a:spAutoFit/>
            </a:bodyPr>
            <a:lstStyle/>
            <a:p>
              <a:pPr algn="ctr"/>
              <a:r>
                <a:rPr lang="ja-JP" altLang="en-US" sz="2800" kern="0" spc="25" dirty="0">
                  <a:ln w="25400">
                    <a:solidFill>
                      <a:srgbClr val="66FF66"/>
                    </a:solidFill>
                  </a:ln>
                  <a:solidFill>
                    <a:srgbClr val="66FF66"/>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私たちが目指す</a:t>
              </a:r>
              <a:endParaRPr lang="en-US" altLang="ja-JP" sz="2800" kern="0" spc="25" dirty="0">
                <a:ln w="25400">
                  <a:solidFill>
                    <a:srgbClr val="66FF66"/>
                  </a:solidFill>
                </a:ln>
                <a:solidFill>
                  <a:srgbClr val="66FF66"/>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endParaRPr>
            </a:p>
            <a:p>
              <a:pPr algn="ctr"/>
              <a:r>
                <a:rPr lang="ja-JP" altLang="en-US" sz="2800" kern="0" spc="25" dirty="0">
                  <a:ln w="25400">
                    <a:solidFill>
                      <a:srgbClr val="66FF66"/>
                    </a:solidFill>
                  </a:ln>
                  <a:solidFill>
                    <a:srgbClr val="66FF66"/>
                  </a:solidFill>
                  <a:effectLst/>
                  <a:latin typeface="BIZ UDゴシック" panose="020B0400000000000000" pitchFamily="49" charset="-128"/>
                  <a:ea typeface="BIZ UDゴシック" panose="020B0400000000000000" pitchFamily="49" charset="-128"/>
                  <a:cs typeface="ＭＳ Ｐゴシック" panose="020B0600070205080204" pitchFamily="50" charset="-128"/>
                </a:rPr>
                <a:t>インクルーシブな稲城</a:t>
              </a:r>
              <a:endParaRPr kumimoji="1" lang="ja-JP" altLang="en-US" sz="2800" dirty="0">
                <a:ln w="25400">
                  <a:solidFill>
                    <a:srgbClr val="66FF66"/>
                  </a:solidFill>
                </a:ln>
                <a:solidFill>
                  <a:srgbClr val="66FF66"/>
                </a:solidFill>
                <a:latin typeface="BIZ UDゴシック" panose="020B0400000000000000" pitchFamily="49" charset="-128"/>
                <a:ea typeface="BIZ UDゴシック" panose="020B0400000000000000" pitchFamily="49" charset="-128"/>
              </a:endParaRPr>
            </a:p>
          </p:txBody>
        </p:sp>
      </p:grpSp>
      <p:sp>
        <p:nvSpPr>
          <p:cNvPr id="17" name="テキスト ボックス 16">
            <a:extLst>
              <a:ext uri="{FF2B5EF4-FFF2-40B4-BE49-F238E27FC236}">
                <a16:creationId xmlns:a16="http://schemas.microsoft.com/office/drawing/2014/main" id="{2E89E8A7-D002-A7E9-5AB9-6AFD5AFB17B0}"/>
              </a:ext>
            </a:extLst>
          </p:cNvPr>
          <p:cNvSpPr txBox="1"/>
          <p:nvPr/>
        </p:nvSpPr>
        <p:spPr>
          <a:xfrm>
            <a:off x="4131618" y="668145"/>
            <a:ext cx="2557071" cy="523220"/>
          </a:xfrm>
          <a:prstGeom prst="rect">
            <a:avLst/>
          </a:prstGeom>
          <a:noFill/>
        </p:spPr>
        <p:txBody>
          <a:bodyPr wrap="square" rtlCol="0">
            <a:spAutoFit/>
          </a:bodyPr>
          <a:lstStyle/>
          <a:p>
            <a:r>
              <a:rPr kumimoji="1" lang="ja-JP" altLang="en-US" sz="2800" spc="50" dirty="0">
                <a:ln w="19050" cmpd="sng">
                  <a:noFill/>
                  <a:prstDash val="solid"/>
                </a:ln>
                <a:solidFill>
                  <a:schemeClr val="bg1"/>
                </a:solidFill>
                <a:effectLst/>
                <a:latin typeface="HGS創英角ﾎﾟｯﾌﾟ体" panose="040B0A00000000000000" pitchFamily="50" charset="-128"/>
                <a:ea typeface="HGS創英角ﾎﾟｯﾌﾟ体" panose="040B0A00000000000000" pitchFamily="50" charset="-128"/>
              </a:rPr>
              <a:t>赤池 直子さん</a:t>
            </a:r>
          </a:p>
        </p:txBody>
      </p:sp>
      <p:sp>
        <p:nvSpPr>
          <p:cNvPr id="18" name="テキスト ボックス 17">
            <a:extLst>
              <a:ext uri="{FF2B5EF4-FFF2-40B4-BE49-F238E27FC236}">
                <a16:creationId xmlns:a16="http://schemas.microsoft.com/office/drawing/2014/main" id="{E712DA47-3A23-A42E-8A05-27A953FA5C4E}"/>
              </a:ext>
            </a:extLst>
          </p:cNvPr>
          <p:cNvSpPr txBox="1"/>
          <p:nvPr/>
        </p:nvSpPr>
        <p:spPr>
          <a:xfrm>
            <a:off x="4122269" y="451086"/>
            <a:ext cx="2596691" cy="276999"/>
          </a:xfrm>
          <a:prstGeom prst="rect">
            <a:avLst/>
          </a:prstGeom>
          <a:noFill/>
        </p:spPr>
        <p:txBody>
          <a:bodyPr wrap="square" rtlCol="0">
            <a:spAutoFit/>
          </a:bodyPr>
          <a:lstStyle/>
          <a:p>
            <a:r>
              <a:rPr kumimoji="1" lang="ja-JP" altLang="en-US" sz="1200" spc="50" dirty="0">
                <a:ln w="19050" cmpd="sng">
                  <a:noFill/>
                  <a:prstDash val="solid"/>
                </a:ln>
                <a:solidFill>
                  <a:schemeClr val="bg1"/>
                </a:solidFill>
                <a:effectLst/>
                <a:latin typeface="HGS創英角ﾎﾟｯﾌﾟ体" panose="040B0A00000000000000" pitchFamily="50" charset="-128"/>
                <a:ea typeface="HGS創英角ﾎﾟｯﾌﾟ体" panose="040B0A00000000000000" pitchFamily="50" charset="-128"/>
              </a:rPr>
              <a:t>インクルーシブ・フォレスト代表</a:t>
            </a:r>
          </a:p>
        </p:txBody>
      </p:sp>
      <p:grpSp>
        <p:nvGrpSpPr>
          <p:cNvPr id="19" name="グループ化 18">
            <a:extLst>
              <a:ext uri="{FF2B5EF4-FFF2-40B4-BE49-F238E27FC236}">
                <a16:creationId xmlns:a16="http://schemas.microsoft.com/office/drawing/2014/main" id="{A3D2D31C-ABC4-37A7-08B8-BB8E67CC1711}"/>
              </a:ext>
            </a:extLst>
          </p:cNvPr>
          <p:cNvGrpSpPr/>
          <p:nvPr/>
        </p:nvGrpSpPr>
        <p:grpSpPr>
          <a:xfrm>
            <a:off x="3724732" y="2798369"/>
            <a:ext cx="3027144" cy="2180703"/>
            <a:chOff x="3816210" y="2829512"/>
            <a:chExt cx="2739892" cy="1936982"/>
          </a:xfrm>
        </p:grpSpPr>
        <p:pic>
          <p:nvPicPr>
            <p:cNvPr id="20" name="図 19">
              <a:extLst>
                <a:ext uri="{FF2B5EF4-FFF2-40B4-BE49-F238E27FC236}">
                  <a16:creationId xmlns:a16="http://schemas.microsoft.com/office/drawing/2014/main" id="{EACD75B1-B16F-98EA-8470-168A1A2715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6210" y="2829512"/>
              <a:ext cx="2739892" cy="1936982"/>
            </a:xfrm>
            <a:prstGeom prst="rect">
              <a:avLst/>
            </a:prstGeom>
          </p:spPr>
        </p:pic>
        <p:sp>
          <p:nvSpPr>
            <p:cNvPr id="21" name="テキスト ボックス 20">
              <a:extLst>
                <a:ext uri="{FF2B5EF4-FFF2-40B4-BE49-F238E27FC236}">
                  <a16:creationId xmlns:a16="http://schemas.microsoft.com/office/drawing/2014/main" id="{BA2FE0C2-9FF3-52CA-F8A7-D7F047A4569C}"/>
                </a:ext>
              </a:extLst>
            </p:cNvPr>
            <p:cNvSpPr txBox="1"/>
            <p:nvPr/>
          </p:nvSpPr>
          <p:spPr>
            <a:xfrm>
              <a:off x="4026322" y="3105505"/>
              <a:ext cx="2319668" cy="1384995"/>
            </a:xfrm>
            <a:prstGeom prst="rect">
              <a:avLst/>
            </a:prstGeom>
            <a:solidFill>
              <a:schemeClr val="bg1"/>
            </a:solidFill>
            <a:ln>
              <a:noFill/>
            </a:ln>
          </p:spPr>
          <p:txBody>
            <a:bodyPr wrap="square" rtlCol="0">
              <a:spAutoFit/>
            </a:bodyPr>
            <a:lstStyle/>
            <a:p>
              <a:pPr algn="just"/>
              <a:r>
                <a:rPr lang="ja-JP" altLang="ja-JP" sz="12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　今回の金曜サロンスペシャルは、「</a:t>
              </a:r>
              <a:r>
                <a:rPr lang="ja-JP" altLang="en-US" sz="12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ｘｘｘｘｘｘｘｘｘｘｘｘｘ</a:t>
              </a:r>
              <a:r>
                <a:rPr lang="ja-JP" altLang="ja-JP" sz="12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」と題して、</a:t>
              </a:r>
              <a:r>
                <a:rPr lang="ja-JP" altLang="en-US" sz="12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ｘｘｘｘｘｘｘｘｘｘｘｘｘｘｘｘｘｘｘｘｘｘｘｘｘｘｘｘｘｘｘｘｘｘｘｘｘｘｘｘｘｘｘｘｘｘｘｘｘｘｘｘｘｘｘｘｘｘｘｘｘｘｘｘｘｘｘｘｘｘｘｘｘｘｘｘｘｘｘｘ</a:t>
              </a:r>
              <a:r>
                <a:rPr lang="ja-JP" altLang="ja-JP" sz="1200" kern="100" dirty="0">
                  <a:effectLst/>
                  <a:latin typeface="HGP創英角ﾎﾟｯﾌﾟ体" panose="040B0A00000000000000" pitchFamily="50" charset="-128"/>
                  <a:ea typeface="HGP創英角ﾎﾟｯﾌﾟ体" panose="040B0A00000000000000" pitchFamily="50" charset="-128"/>
                  <a:cs typeface="Times New Roman" panose="02020603050405020304" pitchFamily="18" charset="0"/>
                </a:rPr>
                <a:t>についてお話しくださいました。</a:t>
              </a:r>
            </a:p>
          </p:txBody>
        </p:sp>
      </p:grpSp>
      <p:pic>
        <p:nvPicPr>
          <p:cNvPr id="7" name="図 6">
            <a:extLst>
              <a:ext uri="{FF2B5EF4-FFF2-40B4-BE49-F238E27FC236}">
                <a16:creationId xmlns:a16="http://schemas.microsoft.com/office/drawing/2014/main" id="{6C3D0CAA-26EE-1F43-3AFB-76A3E0E6F751}"/>
              </a:ext>
            </a:extLst>
          </p:cNvPr>
          <p:cNvPicPr>
            <a:picLocks noChangeAspect="1"/>
          </p:cNvPicPr>
          <p:nvPr/>
        </p:nvPicPr>
        <p:blipFill>
          <a:blip r:embed="rId9"/>
          <a:stretch>
            <a:fillRect/>
          </a:stretch>
        </p:blipFill>
        <p:spPr>
          <a:xfrm>
            <a:off x="-1129801" y="2435633"/>
            <a:ext cx="1012024" cy="1518036"/>
          </a:xfrm>
          <a:prstGeom prst="rect">
            <a:avLst/>
          </a:prstGeom>
        </p:spPr>
      </p:pic>
      <p:cxnSp>
        <p:nvCxnSpPr>
          <p:cNvPr id="22" name="直線コネクタ 21">
            <a:extLst>
              <a:ext uri="{FF2B5EF4-FFF2-40B4-BE49-F238E27FC236}">
                <a16:creationId xmlns:a16="http://schemas.microsoft.com/office/drawing/2014/main" id="{412E01A7-8B02-8125-A489-66F1CC3E2D2B}"/>
              </a:ext>
            </a:extLst>
          </p:cNvPr>
          <p:cNvCxnSpPr>
            <a:cxnSpLocks/>
          </p:cNvCxnSpPr>
          <p:nvPr/>
        </p:nvCxnSpPr>
        <p:spPr>
          <a:xfrm>
            <a:off x="187125" y="5164556"/>
            <a:ext cx="6418806" cy="19356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74580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5230</TotalTime>
  <Words>531</Words>
  <Application>Microsoft Office PowerPoint</Application>
  <PresentationFormat>A4 210 x 297 mm</PresentationFormat>
  <Paragraphs>31</Paragraphs>
  <Slides>2</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vt:i4>
      </vt:variant>
    </vt:vector>
  </HeadingPairs>
  <TitlesOfParts>
    <vt:vector size="12" baseType="lpstr">
      <vt:lpstr>BIZ UDゴシック</vt:lpstr>
      <vt:lpstr>HGPｺﾞｼｯｸE</vt:lpstr>
      <vt:lpstr>HGP創英角ﾎﾟｯﾌﾟ体</vt:lpstr>
      <vt:lpstr>HGP明朝E</vt:lpstr>
      <vt:lpstr>HGS創英角ﾎﾟｯﾌﾟ体</vt:lpstr>
      <vt:lpstr>Arial</vt:lpstr>
      <vt:lpstr>Calibri</vt:lpstr>
      <vt:lpstr>Calibri Light</vt:lpstr>
      <vt:lpstr>Century</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渡邉 知明</dc:creator>
  <cp:lastModifiedBy>rinzi sapo</cp:lastModifiedBy>
  <cp:revision>554</cp:revision>
  <cp:lastPrinted>2025-02-17T00:56:58Z</cp:lastPrinted>
  <dcterms:created xsi:type="dcterms:W3CDTF">2021-07-02T01:29:43Z</dcterms:created>
  <dcterms:modified xsi:type="dcterms:W3CDTF">2025-06-14T03:21:54Z</dcterms:modified>
</cp:coreProperties>
</file>